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85" r:id="rId4"/>
    <p:sldId id="287" r:id="rId5"/>
    <p:sldId id="284" r:id="rId6"/>
    <p:sldId id="286" r:id="rId7"/>
    <p:sldId id="288" r:id="rId8"/>
    <p:sldId id="289" r:id="rId9"/>
    <p:sldId id="291" r:id="rId10"/>
    <p:sldId id="259" r:id="rId11"/>
    <p:sldId id="292" r:id="rId12"/>
    <p:sldId id="297" r:id="rId13"/>
    <p:sldId id="29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5B9FCC-2772-4C02-B582-232D2232EF5B}">
  <a:tblStyle styleId="{5A5B9FCC-2772-4C02-B582-232D2232EF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9"/>
    <p:restoredTop sz="57024"/>
  </p:normalViewPr>
  <p:slideViewPr>
    <p:cSldViewPr snapToGrid="0" snapToObjects="1">
      <p:cViewPr varScale="1">
        <p:scale>
          <a:sx n="89" d="100"/>
          <a:sy n="89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우리가 사용하는 소프트웨어는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C++, Visual Basic, Java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고급 언어로 만들어집니다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프로그램을 실행하는 운영체제는 고급 언어를 이해할 수 없기 때문에 고급 언어를 기계어로 번역해 주어야 하는데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기능을 담당하는 것이 바로 컴파일러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Compiler)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파일로 만들어지는데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확장자로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집니다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파일을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PE(Portable Executable)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파일이라고 부릅니다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헤더와 바디로 구성되고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헤더는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 어떻게 동작해야 하는지에 대한 규칙을 담고있습니다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바디는 헤더에 적혀있는 규칙에 따라 실행되는 기계어들이 저장되어 있습니다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헤더는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헤더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Header),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섹션 헤더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Header)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섹션 데이터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Data)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IMAGE_DOS_HEADER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운영체제가 윈도우용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실행했을 때 적절한 오류 메시지를 보여주며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윈도우용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헤더 위치를 가리키는 역할을 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1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MS-DOS Stub Program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운영체제에서 윈도우용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실행했을 때 보여줄 오류 메시지를 저장하고 있습니다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내부에는 이처럼 오류 처리를 위한 작은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프로그램이 내장되어 있습니다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4855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740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960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일단 순서는 이렇습니다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첫 번째로 컴퓨터 기본 구성입니다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976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컴퓨터의 기본 구성 요소는 </a:t>
            </a:r>
            <a:r>
              <a:rPr lang="en-US" altLang="ko-KR" dirty="0"/>
              <a:t>CPU, MEMORY, HDD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실행 파일은 기본적으로 하드 디스크에 저장되며 윈도우에서는 </a:t>
            </a:r>
            <a:r>
              <a:rPr lang="en-US" altLang="ko-KR" dirty="0"/>
              <a:t>PE</a:t>
            </a:r>
            <a:r>
              <a:rPr lang="ko-KR" altLang="en-US" dirty="0" err="1"/>
              <a:t>라고</a:t>
            </a:r>
            <a:r>
              <a:rPr lang="ko-KR" altLang="en-US" dirty="0"/>
              <a:t> 부릅니다</a:t>
            </a:r>
            <a:r>
              <a:rPr lang="en-US" altLang="ko-KR" dirty="0"/>
              <a:t>.</a:t>
            </a:r>
            <a:r>
              <a:rPr lang="ko-KR" altLang="en-US" dirty="0"/>
              <a:t> 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dirty="0"/>
              <a:t>PE</a:t>
            </a:r>
            <a:r>
              <a:rPr lang="ko-KR" altLang="en-US" dirty="0"/>
              <a:t> 파일은 프로그램을 실행 하는데 필요한 기본 정보들과 파일을 메모리 어디에 저장해야 할 지 알려주는 정보가 들어있는 헤더</a:t>
            </a:r>
            <a:r>
              <a:rPr lang="en-US" altLang="ko-KR" dirty="0"/>
              <a:t>,</a:t>
            </a:r>
            <a:r>
              <a:rPr lang="ko-KR" altLang="en-US" dirty="0"/>
              <a:t>  코드와 데이터가 들어있는 바디로 구성됩니다</a:t>
            </a:r>
            <a:r>
              <a:rPr lang="en-US" altLang="ko-KR" dirty="0"/>
              <a:t>.</a:t>
            </a:r>
            <a:r>
              <a:rPr lang="ko-KR" altLang="en-US" dirty="0"/>
              <a:t> 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dirty="0"/>
              <a:t>PE</a:t>
            </a:r>
            <a:r>
              <a:rPr lang="ko-KR" altLang="en-US" dirty="0"/>
              <a:t> 파일의 종류는 다양하지만 여기서는 </a:t>
            </a:r>
            <a:r>
              <a:rPr lang="en-US" altLang="ko-KR" dirty="0"/>
              <a:t>exe</a:t>
            </a:r>
            <a:r>
              <a:rPr lang="ko-KR" altLang="en-US" dirty="0"/>
              <a:t>만 다루도록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PE </a:t>
            </a:r>
            <a:r>
              <a:rPr lang="ko-KR" altLang="en-US" dirty="0"/>
              <a:t>포맷</a:t>
            </a:r>
            <a:r>
              <a:rPr lang="en-US" altLang="ko-KR" dirty="0"/>
              <a:t>(</a:t>
            </a:r>
            <a:r>
              <a:rPr lang="ko-KR" altLang="en-US" dirty="0"/>
              <a:t>헤더 </a:t>
            </a:r>
            <a:r>
              <a:rPr lang="en-US" altLang="ko-KR" dirty="0"/>
              <a:t>+</a:t>
            </a:r>
            <a:r>
              <a:rPr lang="ko-KR" altLang="en-US" dirty="0"/>
              <a:t> 바디</a:t>
            </a:r>
            <a:r>
              <a:rPr lang="en-US" altLang="ko-KR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구성된 실행 파일을 클릭하면 * 운영 체제의 </a:t>
            </a:r>
            <a:r>
              <a:rPr lang="ko-KR" altLang="en-US" dirty="0" err="1"/>
              <a:t>로더가</a:t>
            </a:r>
            <a:r>
              <a:rPr lang="ko-KR" altLang="en-US" dirty="0"/>
              <a:t> 헤더의 정보를 분석해 </a:t>
            </a:r>
            <a:r>
              <a:rPr lang="en-US" altLang="ko-KR" dirty="0"/>
              <a:t>PE</a:t>
            </a:r>
            <a:r>
              <a:rPr lang="ko-KR" altLang="en-US" dirty="0"/>
              <a:t> 바디의 코드와 데이터를 메모리에 배치합니다</a:t>
            </a:r>
            <a:r>
              <a:rPr lang="en-US" altLang="ko-KR" dirty="0"/>
              <a:t>.</a:t>
            </a:r>
            <a:r>
              <a:rPr lang="ko-KR" altLang="en-US" dirty="0"/>
              <a:t>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메모리는 프로그램 코드가 들어가는 코드 영역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정적 변수와 전역 변수가 들어가는 데이터 영역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호출 시 사용되는 매개 변수와 지역 변수가 저장되는 스택 영역 그리고 동적 메모리 할당에 사용되는 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힙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영역으로 구성됩니다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 안의 명령어를 실행하는 것은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안의 제어장치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Unit)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연산장치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ALU)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제어장치와 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연산장치가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프로그램을 실행하는 데 필요한 데이터는 모두 메모리 안에 있어야 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메모리 안의 데이터를 * 레지스터로 복사하는 과정이 필요합니다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249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다음으로 레지스터 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135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사용하는 고속기억장치 입니다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연산을 수행하기 위해 메모리에 있는 데이터를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내부에 있는 레지스터를 가지고 오며 연산 중간에도 레지스터에 데이터를 저장합니다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x86 CPU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기본 구조인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IA-32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아키텍처에서는 프로그램에서 사용하는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EAX, EBX, ECX, EDX, ESI, EDI, EBP, ESP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레지스터와 운영체제에서 사용하는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EIP.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범용 레지스터를 제공합니다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이외에도 다양한 레지스터를 제공하고 있지만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리버싱을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때는 범용 레지스터를 중점적으로 살펴봐야 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레지스터 앞의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뜻으로 컴퓨터의 발달로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80386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이후로 레지스터를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비트로 확장했습니다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27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세 번째는 스택과 스택 프레임 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9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스택은 </a:t>
            </a:r>
            <a:r>
              <a:rPr lang="en-US" altLang="ko-KR" dirty="0"/>
              <a:t>LIFO</a:t>
            </a:r>
            <a:r>
              <a:rPr lang="ko-KR" altLang="en-US" dirty="0"/>
              <a:t> 방식으로 동작합니다</a:t>
            </a:r>
            <a:r>
              <a:rPr lang="en-US" altLang="ko-KR" dirty="0"/>
              <a:t>.</a:t>
            </a:r>
            <a:r>
              <a:rPr lang="ko-KR" altLang="en-US" dirty="0"/>
              <a:t> 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그리고 스택은 스택 </a:t>
            </a:r>
            <a:r>
              <a:rPr lang="ko-KR" altLang="en-US" dirty="0" err="1"/>
              <a:t>포인터라고</a:t>
            </a:r>
            <a:r>
              <a:rPr lang="ko-KR" altLang="en-US" dirty="0"/>
              <a:t> 불리는 </a:t>
            </a:r>
            <a:r>
              <a:rPr lang="en-US" altLang="ko-KR" dirty="0"/>
              <a:t>ESP</a:t>
            </a:r>
            <a:r>
              <a:rPr lang="ko-KR" altLang="en-US" dirty="0"/>
              <a:t> 레지스터에 저장되어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ESP </a:t>
            </a:r>
            <a:r>
              <a:rPr lang="ko-KR" altLang="en-US" dirty="0"/>
              <a:t>레지스터에는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스택 프레임의 끝 지점 주소가 저장됩니다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dirty="0"/>
              <a:t>EBP</a:t>
            </a:r>
            <a:r>
              <a:rPr lang="ko-KR" altLang="en-US" dirty="0"/>
              <a:t> 레지스터는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스택 프레임의 시작 주소가 저장됩니다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사용되는 스택 프레임이 살아있는 동안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EBP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값은 변하지 않습니다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사용한 스택 프레임이 사라지면 이전에 사용되었던 스택 프레임을 가리키게 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따라서 스택을 </a:t>
            </a:r>
            <a:r>
              <a:rPr lang="en-US" altLang="ko-KR" dirty="0"/>
              <a:t>PUSH </a:t>
            </a:r>
            <a:r>
              <a:rPr lang="ko-KR" altLang="en-US" dirty="0"/>
              <a:t>하거나</a:t>
            </a:r>
            <a:r>
              <a:rPr lang="en-US" altLang="ko-KR" dirty="0"/>
              <a:t>,</a:t>
            </a:r>
            <a:r>
              <a:rPr lang="ko-KR" altLang="en-US" dirty="0"/>
              <a:t> *  </a:t>
            </a:r>
            <a:r>
              <a:rPr lang="en-US" altLang="ko-KR" dirty="0"/>
              <a:t>POP </a:t>
            </a:r>
            <a:r>
              <a:rPr lang="ko-KR" altLang="en-US" dirty="0"/>
              <a:t>할 때 </a:t>
            </a:r>
            <a:r>
              <a:rPr lang="en-US" altLang="ko-KR" dirty="0"/>
              <a:t>ESP</a:t>
            </a:r>
            <a:r>
              <a:rPr lang="ko-KR" altLang="en-US" dirty="0"/>
              <a:t> 레지스터의 값이 </a:t>
            </a:r>
            <a:r>
              <a:rPr lang="en-US" altLang="ko-KR" dirty="0"/>
              <a:t>4</a:t>
            </a:r>
            <a:r>
              <a:rPr lang="ko-KR" altLang="en-US" dirty="0"/>
              <a:t>바이트씩 증감하는 것을 볼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67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ko-KR" altLang="en-US" dirty="0"/>
              <a:t>스택 프레임은 서브루틴이 가지는 자신만의 스택 영역입니다</a:t>
            </a:r>
            <a:r>
              <a:rPr lang="en-US" altLang="ko-KR" dirty="0"/>
              <a:t>. *</a:t>
            </a:r>
            <a:r>
              <a:rPr lang="ko-KR" altLang="en-US" dirty="0"/>
              <a:t> 동일하게 </a:t>
            </a:r>
            <a:r>
              <a:rPr lang="en-US" altLang="ko-KR" dirty="0"/>
              <a:t>ESP</a:t>
            </a:r>
            <a:r>
              <a:rPr lang="ko-KR" altLang="en-US" dirty="0"/>
              <a:t> 레지스터에 저장되어 있습니다</a:t>
            </a:r>
            <a:r>
              <a:rPr lang="en-US" altLang="ko-KR" dirty="0"/>
              <a:t>.</a:t>
            </a:r>
            <a:r>
              <a:rPr lang="ko-KR" altLang="en-US" dirty="0"/>
              <a:t> * 스택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프레임에는 서브루틴 내부에서 사용하는 데이터가 저장됩니다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함수가 호출될 때 스택 프레임이 생성되며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함수가 동작을 종료하고 복귀 주소로 돌아갈 때 스택 프레임은 소멸합니다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스택에 있는 데이터를 접근할 때 프레임 포인터를 사용하는 이유는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레지스터는 프로그램이 실행되면서 계속 변하기 때문에 변하지 않는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EBP</a:t>
            </a:r>
            <a:r>
              <a:rPr lang="ko-KR" alt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사용해서 스택에 있는 데이터에 접근하려는 것입니다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ko-KR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 포인터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Pointer)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되돌아갈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함수호출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위치를 저장 하는 레지스터</a:t>
            </a:r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호출하는 과정에서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저장된 값을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저장한다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반환하고 나면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저장된 값을 참조하여 다시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되돌린다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호출 이전 위치를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가리키게 된다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호출한 함수의 스택 프레임이 반환된 셈이다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ko-KR" altLang="en-US" dirty="0"/>
            </a:b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호출 시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저장되어 있는 값을 스택에 쌓는다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함수를 </a:t>
            </a:r>
            <a:r>
              <a:rPr lang="ko-KR" alt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호출시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 정보가 </a:t>
            </a:r>
            <a:r>
              <a:rPr lang="ko-KR" alt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덮어씌어저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지우지는 걸 막는다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ko-KR" altLang="en-US" dirty="0"/>
            </a:b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저장된 값을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옮기기 전에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ko-KR" altLang="en-US" dirty="0"/>
            </a:b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레지스터에 저장된 값을 스택에 쌓아 모든 스택 프레임의 경계 정보를 저장한다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명령어 기준으로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명령어를 실행할 때마다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씩 증가한다</a:t>
            </a:r>
            <a:r>
              <a:rPr lang="en-US" altLang="ko-KR" sz="1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함수를 호출하기 전에 현재의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스택에 저장한다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호출 </a:t>
            </a:r>
            <a:r>
              <a:rPr lang="ko-KR" alt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완료후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스택의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참조하여 되돌아온다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643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-5400000">
            <a:off x="4497775" y="-2041588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10800000" flipH="1">
            <a:off x="0" y="2571593"/>
            <a:ext cx="9144000" cy="25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600"/>
              <a:buNone/>
              <a:defRPr/>
            </a:lvl1pPr>
            <a:lvl2pPr lvl="1">
              <a:spcBef>
                <a:spcPts val="0"/>
              </a:spcBef>
              <a:buSzPts val="1600"/>
              <a:buNone/>
              <a:defRPr/>
            </a:lvl2pPr>
            <a:lvl3pPr lvl="2">
              <a:spcBef>
                <a:spcPts val="0"/>
              </a:spcBef>
              <a:buSzPts val="1600"/>
              <a:buNone/>
              <a:defRPr/>
            </a:lvl3pPr>
            <a:lvl4pPr lvl="3">
              <a:spcBef>
                <a:spcPts val="0"/>
              </a:spcBef>
              <a:buSzPts val="1600"/>
              <a:buNone/>
              <a:defRPr/>
            </a:lvl4pPr>
            <a:lvl5pPr lvl="4">
              <a:spcBef>
                <a:spcPts val="0"/>
              </a:spcBef>
              <a:buSzPts val="1600"/>
              <a:buNone/>
              <a:defRPr/>
            </a:lvl5pPr>
            <a:lvl6pPr lvl="5">
              <a:spcBef>
                <a:spcPts val="0"/>
              </a:spcBef>
              <a:buSzPts val="1600"/>
              <a:buNone/>
              <a:defRPr/>
            </a:lvl6pPr>
            <a:lvl7pPr lvl="6">
              <a:spcBef>
                <a:spcPts val="0"/>
              </a:spcBef>
              <a:buSzPts val="1600"/>
              <a:buNone/>
              <a:defRPr/>
            </a:lvl7pPr>
            <a:lvl8pPr lvl="7">
              <a:spcBef>
                <a:spcPts val="0"/>
              </a:spcBef>
              <a:buSzPts val="1600"/>
              <a:buNone/>
              <a:defRPr/>
            </a:lvl8pPr>
            <a:lvl9pPr lvl="8">
              <a:spcBef>
                <a:spcPts val="0"/>
              </a:spcBef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∙"/>
              <a:defRPr/>
            </a:lvl1pPr>
            <a:lvl2pPr lvl="1">
              <a:spcBef>
                <a:spcPts val="0"/>
              </a:spcBef>
              <a:buSzPts val="1600"/>
              <a:buChar char="∙"/>
              <a:defRPr/>
            </a:lvl2pPr>
            <a:lvl3pPr lvl="2">
              <a:spcBef>
                <a:spcPts val="0"/>
              </a:spcBef>
              <a:buSzPts val="1600"/>
              <a:buChar char="∙"/>
              <a:defRPr/>
            </a:lvl3pPr>
            <a:lvl4pPr lvl="3">
              <a:spcBef>
                <a:spcPts val="0"/>
              </a:spcBef>
              <a:buSzPts val="1600"/>
              <a:buChar char="∙"/>
              <a:defRPr/>
            </a:lvl4pPr>
            <a:lvl5pPr lvl="4">
              <a:spcBef>
                <a:spcPts val="0"/>
              </a:spcBef>
              <a:buSzPts val="1600"/>
              <a:buChar char="∙"/>
              <a:defRPr/>
            </a:lvl5pPr>
            <a:lvl6pPr lvl="5">
              <a:spcBef>
                <a:spcPts val="0"/>
              </a:spcBef>
              <a:buSzPts val="1600"/>
              <a:buChar char="∙"/>
              <a:defRPr/>
            </a:lvl6pPr>
            <a:lvl7pPr lvl="6">
              <a:spcBef>
                <a:spcPts val="0"/>
              </a:spcBef>
              <a:buSzPts val="1600"/>
              <a:buChar char="∙"/>
              <a:defRPr/>
            </a:lvl7pPr>
            <a:lvl8pPr lvl="7">
              <a:spcBef>
                <a:spcPts val="0"/>
              </a:spcBef>
              <a:buSzPts val="1600"/>
              <a:buChar char="∙"/>
              <a:defRPr/>
            </a:lvl8pPr>
            <a:lvl9pPr lvl="8">
              <a:spcBef>
                <a:spcPts val="0"/>
              </a:spcBef>
              <a:buSzPts val="1600"/>
              <a:buChar char="∙"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rot="10800000" flipH="1">
            <a:off x="4543625" y="-5"/>
            <a:ext cx="1482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6" name="Shape 36"/>
          <p:cNvCxnSpPr/>
          <p:nvPr/>
        </p:nvCxnSpPr>
        <p:spPr>
          <a:xfrm>
            <a:off x="365850" y="4813675"/>
            <a:ext cx="3840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buSzPts val="1600"/>
              <a:buNone/>
              <a:defRPr/>
            </a:lvl1pPr>
            <a:lvl2pPr lvl="1" algn="l" rtl="0">
              <a:spcBef>
                <a:spcPts val="0"/>
              </a:spcBef>
              <a:buSzPts val="1600"/>
              <a:buNone/>
              <a:defRPr/>
            </a:lvl2pPr>
            <a:lvl3pPr lvl="2" algn="l" rtl="0">
              <a:spcBef>
                <a:spcPts val="0"/>
              </a:spcBef>
              <a:buSzPts val="1600"/>
              <a:buNone/>
              <a:defRPr/>
            </a:lvl3pPr>
            <a:lvl4pPr lvl="3" algn="l" rtl="0">
              <a:spcBef>
                <a:spcPts val="0"/>
              </a:spcBef>
              <a:buSzPts val="1600"/>
              <a:buNone/>
              <a:defRPr/>
            </a:lvl4pPr>
            <a:lvl5pPr lvl="4" algn="l" rtl="0">
              <a:spcBef>
                <a:spcPts val="0"/>
              </a:spcBef>
              <a:buSzPts val="1600"/>
              <a:buNone/>
              <a:defRPr/>
            </a:lvl5pPr>
            <a:lvl6pPr lvl="5" algn="l" rtl="0">
              <a:spcBef>
                <a:spcPts val="0"/>
              </a:spcBef>
              <a:buSzPts val="1600"/>
              <a:buNone/>
              <a:defRPr/>
            </a:lvl6pPr>
            <a:lvl7pPr lvl="6" algn="l" rtl="0">
              <a:spcBef>
                <a:spcPts val="0"/>
              </a:spcBef>
              <a:buSzPts val="1600"/>
              <a:buNone/>
              <a:defRPr/>
            </a:lvl7pPr>
            <a:lvl8pPr lvl="7" algn="l" rtl="0">
              <a:spcBef>
                <a:spcPts val="0"/>
              </a:spcBef>
              <a:buSzPts val="1600"/>
              <a:buNone/>
              <a:defRPr/>
            </a:lvl8pPr>
            <a:lvl9pPr lvl="8" algn="l" rtl="0">
              <a:spcBef>
                <a:spcPts val="0"/>
              </a:spcBef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593575" y="1518900"/>
            <a:ext cx="33933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600"/>
              <a:buChar char="∙"/>
              <a:defRPr/>
            </a:lvl1pPr>
            <a:lvl2pPr lvl="1" rtl="0">
              <a:spcBef>
                <a:spcPts val="0"/>
              </a:spcBef>
              <a:buSzPts val="1600"/>
              <a:buChar char="∙"/>
              <a:defRPr/>
            </a:lvl2pPr>
            <a:lvl3pPr lvl="2" rtl="0">
              <a:spcBef>
                <a:spcPts val="0"/>
              </a:spcBef>
              <a:buSzPts val="1600"/>
              <a:buChar char="∙"/>
              <a:defRPr/>
            </a:lvl3pPr>
            <a:lvl4pPr lvl="3" rtl="0">
              <a:spcBef>
                <a:spcPts val="0"/>
              </a:spcBef>
              <a:buSzPts val="1600"/>
              <a:buChar char="∙"/>
              <a:defRPr/>
            </a:lvl4pPr>
            <a:lvl5pPr lvl="4" rtl="0">
              <a:spcBef>
                <a:spcPts val="0"/>
              </a:spcBef>
              <a:buSzPts val="1600"/>
              <a:buChar char="∙"/>
              <a:defRPr/>
            </a:lvl5pPr>
            <a:lvl6pPr lvl="5" rtl="0">
              <a:spcBef>
                <a:spcPts val="0"/>
              </a:spcBef>
              <a:buSzPts val="1600"/>
              <a:buChar char="∙"/>
              <a:defRPr/>
            </a:lvl6pPr>
            <a:lvl7pPr lvl="6" rtl="0">
              <a:spcBef>
                <a:spcPts val="0"/>
              </a:spcBef>
              <a:buSzPts val="1600"/>
              <a:buChar char="∙"/>
              <a:defRPr/>
            </a:lvl7pPr>
            <a:lvl8pPr lvl="7" rtl="0">
              <a:spcBef>
                <a:spcPts val="0"/>
              </a:spcBef>
              <a:buSzPts val="1600"/>
              <a:buChar char="∙"/>
              <a:defRPr/>
            </a:lvl8pPr>
            <a:lvl9pPr lvl="8" rtl="0">
              <a:spcBef>
                <a:spcPts val="0"/>
              </a:spcBef>
              <a:buSzPts val="1600"/>
              <a:buChar char="∙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600"/>
              <a:buNone/>
              <a:defRPr/>
            </a:lvl1pPr>
            <a:lvl2pPr lvl="1">
              <a:spcBef>
                <a:spcPts val="0"/>
              </a:spcBef>
              <a:buSzPts val="1600"/>
              <a:buNone/>
              <a:defRPr/>
            </a:lvl2pPr>
            <a:lvl3pPr lvl="2">
              <a:spcBef>
                <a:spcPts val="0"/>
              </a:spcBef>
              <a:buSzPts val="1600"/>
              <a:buNone/>
              <a:defRPr/>
            </a:lvl3pPr>
            <a:lvl4pPr lvl="3">
              <a:spcBef>
                <a:spcPts val="0"/>
              </a:spcBef>
              <a:buSzPts val="1600"/>
              <a:buNone/>
              <a:defRPr/>
            </a:lvl4pPr>
            <a:lvl5pPr lvl="4">
              <a:spcBef>
                <a:spcPts val="0"/>
              </a:spcBef>
              <a:buSzPts val="1600"/>
              <a:buNone/>
              <a:defRPr/>
            </a:lvl5pPr>
            <a:lvl6pPr lvl="5">
              <a:spcBef>
                <a:spcPts val="0"/>
              </a:spcBef>
              <a:buSzPts val="1600"/>
              <a:buNone/>
              <a:defRPr/>
            </a:lvl6pPr>
            <a:lvl7pPr lvl="6">
              <a:spcBef>
                <a:spcPts val="0"/>
              </a:spcBef>
              <a:buSzPts val="1600"/>
              <a:buNone/>
              <a:defRPr/>
            </a:lvl7pPr>
            <a:lvl8pPr lvl="7">
              <a:spcBef>
                <a:spcPts val="0"/>
              </a:spcBef>
              <a:buSzPts val="1600"/>
              <a:buNone/>
              <a:defRPr/>
            </a:lvl8pPr>
            <a:lvl9pPr lvl="8">
              <a:spcBef>
                <a:spcPts val="0"/>
              </a:spcBef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593687" y="1823700"/>
            <a:ext cx="38619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∙"/>
              <a:defRPr sz="1400"/>
            </a:lvl1pPr>
            <a:lvl2pPr lvl="1">
              <a:spcBef>
                <a:spcPts val="0"/>
              </a:spcBef>
              <a:buSzPts val="1400"/>
              <a:buChar char="∙"/>
              <a:defRPr sz="1400"/>
            </a:lvl2pPr>
            <a:lvl3pPr lvl="2">
              <a:spcBef>
                <a:spcPts val="0"/>
              </a:spcBef>
              <a:buSzPts val="1400"/>
              <a:buChar char="∙"/>
              <a:defRPr sz="1400"/>
            </a:lvl3pPr>
            <a:lvl4pPr lvl="3">
              <a:spcBef>
                <a:spcPts val="0"/>
              </a:spcBef>
              <a:buSzPts val="1400"/>
              <a:buChar char="∙"/>
              <a:defRPr sz="1400"/>
            </a:lvl4pPr>
            <a:lvl5pPr lvl="4">
              <a:spcBef>
                <a:spcPts val="0"/>
              </a:spcBef>
              <a:buSzPts val="1400"/>
              <a:buChar char="∙"/>
              <a:defRPr sz="1400"/>
            </a:lvl5pPr>
            <a:lvl6pPr lvl="5">
              <a:spcBef>
                <a:spcPts val="0"/>
              </a:spcBef>
              <a:buSzPts val="1400"/>
              <a:buChar char="∙"/>
              <a:defRPr sz="1400"/>
            </a:lvl6pPr>
            <a:lvl7pPr lvl="6">
              <a:spcBef>
                <a:spcPts val="0"/>
              </a:spcBef>
              <a:buSzPts val="1400"/>
              <a:buChar char="∙"/>
              <a:defRPr sz="1400"/>
            </a:lvl7pPr>
            <a:lvl8pPr lvl="7">
              <a:spcBef>
                <a:spcPts val="0"/>
              </a:spcBef>
              <a:buSzPts val="1400"/>
              <a:buChar char="∙"/>
              <a:defRPr sz="1400"/>
            </a:lvl8pPr>
            <a:lvl9pPr lvl="8">
              <a:spcBef>
                <a:spcPts val="0"/>
              </a:spcBef>
              <a:buSzPts val="1400"/>
              <a:buChar char="∙"/>
              <a:defRPr sz="1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688285" y="1823700"/>
            <a:ext cx="38619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∙"/>
              <a:defRPr sz="1400"/>
            </a:lvl1pPr>
            <a:lvl2pPr lvl="1">
              <a:spcBef>
                <a:spcPts val="0"/>
              </a:spcBef>
              <a:buSzPts val="1400"/>
              <a:buChar char="∙"/>
              <a:defRPr sz="1400"/>
            </a:lvl2pPr>
            <a:lvl3pPr lvl="2">
              <a:spcBef>
                <a:spcPts val="0"/>
              </a:spcBef>
              <a:buSzPts val="1400"/>
              <a:buChar char="∙"/>
              <a:defRPr sz="1400"/>
            </a:lvl3pPr>
            <a:lvl4pPr lvl="3">
              <a:spcBef>
                <a:spcPts val="0"/>
              </a:spcBef>
              <a:buSzPts val="1400"/>
              <a:buChar char="∙"/>
              <a:defRPr sz="1400"/>
            </a:lvl4pPr>
            <a:lvl5pPr lvl="4">
              <a:spcBef>
                <a:spcPts val="0"/>
              </a:spcBef>
              <a:buSzPts val="1400"/>
              <a:buChar char="∙"/>
              <a:defRPr sz="1400"/>
            </a:lvl5pPr>
            <a:lvl6pPr lvl="5">
              <a:spcBef>
                <a:spcPts val="0"/>
              </a:spcBef>
              <a:buSzPts val="1400"/>
              <a:buChar char="∙"/>
              <a:defRPr sz="1400"/>
            </a:lvl6pPr>
            <a:lvl7pPr lvl="6">
              <a:spcBef>
                <a:spcPts val="0"/>
              </a:spcBef>
              <a:buSzPts val="1400"/>
              <a:buChar char="∙"/>
              <a:defRPr sz="1400"/>
            </a:lvl7pPr>
            <a:lvl8pPr lvl="7">
              <a:spcBef>
                <a:spcPts val="0"/>
              </a:spcBef>
              <a:buSzPts val="1400"/>
              <a:buChar char="∙"/>
              <a:defRPr sz="1400"/>
            </a:lvl8pPr>
            <a:lvl9pPr lvl="8">
              <a:spcBef>
                <a:spcPts val="0"/>
              </a:spcBef>
              <a:buSzPts val="1400"/>
              <a:buChar char="∙"/>
              <a:defRPr sz="14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1600"/>
              <a:buNone/>
              <a:defRPr/>
            </a:lvl1pPr>
            <a:lvl2pPr lvl="1" rtl="0">
              <a:spcBef>
                <a:spcPts val="0"/>
              </a:spcBef>
              <a:buSzPts val="1600"/>
              <a:buNone/>
              <a:defRPr/>
            </a:lvl2pPr>
            <a:lvl3pPr lvl="2" rtl="0">
              <a:spcBef>
                <a:spcPts val="0"/>
              </a:spcBef>
              <a:buSzPts val="1600"/>
              <a:buNone/>
              <a:defRPr/>
            </a:lvl3pPr>
            <a:lvl4pPr lvl="3" rtl="0">
              <a:spcBef>
                <a:spcPts val="0"/>
              </a:spcBef>
              <a:buSzPts val="1600"/>
              <a:buNone/>
              <a:defRPr/>
            </a:lvl4pPr>
            <a:lvl5pPr lvl="4" rtl="0">
              <a:spcBef>
                <a:spcPts val="0"/>
              </a:spcBef>
              <a:buSzPts val="1600"/>
              <a:buNone/>
              <a:defRPr/>
            </a:lvl5pPr>
            <a:lvl6pPr lvl="5" rtl="0">
              <a:spcBef>
                <a:spcPts val="0"/>
              </a:spcBef>
              <a:buSzPts val="1600"/>
              <a:buNone/>
              <a:defRPr/>
            </a:lvl6pPr>
            <a:lvl7pPr lvl="6" rtl="0">
              <a:spcBef>
                <a:spcPts val="0"/>
              </a:spcBef>
              <a:buSzPts val="1600"/>
              <a:buNone/>
              <a:defRPr/>
            </a:lvl7pPr>
            <a:lvl8pPr lvl="7" rtl="0">
              <a:spcBef>
                <a:spcPts val="0"/>
              </a:spcBef>
              <a:buSzPts val="1600"/>
              <a:buNone/>
              <a:defRPr/>
            </a:lvl8pPr>
            <a:lvl9pPr lvl="8" rtl="0">
              <a:spcBef>
                <a:spcPts val="0"/>
              </a:spcBef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25440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∙"/>
              <a:defRPr sz="1400"/>
            </a:lvl1pPr>
            <a:lvl2pPr lvl="1" rtl="0">
              <a:spcBef>
                <a:spcPts val="0"/>
              </a:spcBef>
              <a:buSzPts val="1400"/>
              <a:buChar char="∙"/>
              <a:defRPr sz="1400"/>
            </a:lvl2pPr>
            <a:lvl3pPr lvl="2" rtl="0">
              <a:spcBef>
                <a:spcPts val="0"/>
              </a:spcBef>
              <a:buSzPts val="1400"/>
              <a:buChar char="∙"/>
              <a:defRPr sz="1400"/>
            </a:lvl3pPr>
            <a:lvl4pPr lvl="3" rtl="0">
              <a:spcBef>
                <a:spcPts val="0"/>
              </a:spcBef>
              <a:buSzPts val="1400"/>
              <a:buChar char="∙"/>
              <a:defRPr sz="1400"/>
            </a:lvl4pPr>
            <a:lvl5pPr lvl="4" rtl="0">
              <a:spcBef>
                <a:spcPts val="0"/>
              </a:spcBef>
              <a:buSzPts val="1400"/>
              <a:buChar char="∙"/>
              <a:defRPr sz="1400"/>
            </a:lvl5pPr>
            <a:lvl6pPr lvl="5" rtl="0">
              <a:spcBef>
                <a:spcPts val="0"/>
              </a:spcBef>
              <a:buSzPts val="1400"/>
              <a:buChar char="∙"/>
              <a:defRPr sz="1400"/>
            </a:lvl6pPr>
            <a:lvl7pPr lvl="6" rtl="0">
              <a:spcBef>
                <a:spcPts val="0"/>
              </a:spcBef>
              <a:buSzPts val="1400"/>
              <a:buChar char="∙"/>
              <a:defRPr sz="1400"/>
            </a:lvl7pPr>
            <a:lvl8pPr lvl="7" rtl="0">
              <a:spcBef>
                <a:spcPts val="0"/>
              </a:spcBef>
              <a:buSzPts val="1400"/>
              <a:buChar char="∙"/>
              <a:defRPr sz="1400"/>
            </a:lvl8pPr>
            <a:lvl9pPr lvl="8" rtl="0">
              <a:spcBef>
                <a:spcPts val="0"/>
              </a:spcBef>
              <a:buSzPts val="1400"/>
              <a:buChar char="∙"/>
              <a:defRPr sz="14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3267919" y="1823700"/>
            <a:ext cx="25440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∙"/>
              <a:defRPr sz="1400"/>
            </a:lvl1pPr>
            <a:lvl2pPr lvl="1" rtl="0">
              <a:spcBef>
                <a:spcPts val="0"/>
              </a:spcBef>
              <a:buSzPts val="1400"/>
              <a:buChar char="∙"/>
              <a:defRPr sz="1400"/>
            </a:lvl2pPr>
            <a:lvl3pPr lvl="2" rtl="0">
              <a:spcBef>
                <a:spcPts val="0"/>
              </a:spcBef>
              <a:buSzPts val="1400"/>
              <a:buChar char="∙"/>
              <a:defRPr sz="1400"/>
            </a:lvl3pPr>
            <a:lvl4pPr lvl="3" rtl="0">
              <a:spcBef>
                <a:spcPts val="0"/>
              </a:spcBef>
              <a:buSzPts val="1400"/>
              <a:buChar char="∙"/>
              <a:defRPr sz="1400"/>
            </a:lvl4pPr>
            <a:lvl5pPr lvl="4" rtl="0">
              <a:spcBef>
                <a:spcPts val="0"/>
              </a:spcBef>
              <a:buSzPts val="1400"/>
              <a:buChar char="∙"/>
              <a:defRPr sz="1400"/>
            </a:lvl5pPr>
            <a:lvl6pPr lvl="5" rtl="0">
              <a:spcBef>
                <a:spcPts val="0"/>
              </a:spcBef>
              <a:buSzPts val="1400"/>
              <a:buChar char="∙"/>
              <a:defRPr sz="1400"/>
            </a:lvl6pPr>
            <a:lvl7pPr lvl="6" rtl="0">
              <a:spcBef>
                <a:spcPts val="0"/>
              </a:spcBef>
              <a:buSzPts val="1400"/>
              <a:buChar char="∙"/>
              <a:defRPr sz="1400"/>
            </a:lvl7pPr>
            <a:lvl8pPr lvl="7" rtl="0">
              <a:spcBef>
                <a:spcPts val="0"/>
              </a:spcBef>
              <a:buSzPts val="1400"/>
              <a:buChar char="∙"/>
              <a:defRPr sz="1400"/>
            </a:lvl8pPr>
            <a:lvl9pPr lvl="8" rtl="0">
              <a:spcBef>
                <a:spcPts val="0"/>
              </a:spcBef>
              <a:buSzPts val="1400"/>
              <a:buChar char="∙"/>
              <a:defRPr sz="14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3"/>
          </p:nvPr>
        </p:nvSpPr>
        <p:spPr>
          <a:xfrm>
            <a:off x="5942264" y="1823700"/>
            <a:ext cx="2544000" cy="26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∙"/>
              <a:defRPr sz="1400"/>
            </a:lvl1pPr>
            <a:lvl2pPr lvl="1" rtl="0">
              <a:spcBef>
                <a:spcPts val="0"/>
              </a:spcBef>
              <a:buSzPts val="1400"/>
              <a:buChar char="∙"/>
              <a:defRPr sz="1400"/>
            </a:lvl2pPr>
            <a:lvl3pPr lvl="2" rtl="0">
              <a:spcBef>
                <a:spcPts val="0"/>
              </a:spcBef>
              <a:buSzPts val="1400"/>
              <a:buChar char="∙"/>
              <a:defRPr sz="1400"/>
            </a:lvl3pPr>
            <a:lvl4pPr lvl="3" rtl="0">
              <a:spcBef>
                <a:spcPts val="0"/>
              </a:spcBef>
              <a:buSzPts val="1400"/>
              <a:buChar char="∙"/>
              <a:defRPr sz="1400"/>
            </a:lvl4pPr>
            <a:lvl5pPr lvl="4" rtl="0">
              <a:spcBef>
                <a:spcPts val="0"/>
              </a:spcBef>
              <a:buSzPts val="1400"/>
              <a:buChar char="∙"/>
              <a:defRPr sz="1400"/>
            </a:lvl5pPr>
            <a:lvl6pPr lvl="5" rtl="0">
              <a:spcBef>
                <a:spcPts val="0"/>
              </a:spcBef>
              <a:buSzPts val="1400"/>
              <a:buChar char="∙"/>
              <a:defRPr sz="1400"/>
            </a:lvl6pPr>
            <a:lvl7pPr lvl="6" rtl="0">
              <a:spcBef>
                <a:spcPts val="0"/>
              </a:spcBef>
              <a:buSzPts val="1400"/>
              <a:buChar char="∙"/>
              <a:defRPr sz="1400"/>
            </a:lvl7pPr>
            <a:lvl8pPr lvl="7" rtl="0">
              <a:spcBef>
                <a:spcPts val="0"/>
              </a:spcBef>
              <a:buSzPts val="1400"/>
              <a:buChar char="∙"/>
              <a:defRPr sz="1400"/>
            </a:lvl8pPr>
            <a:lvl9pPr lvl="8" rtl="0">
              <a:spcBef>
                <a:spcPts val="0"/>
              </a:spcBef>
              <a:buSzPts val="1400"/>
              <a:buChar char="∙"/>
              <a:defRPr sz="14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6" name="Shape 66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600"/>
              <a:buNone/>
              <a:defRPr/>
            </a:lvl1pPr>
            <a:lvl2pPr lvl="1">
              <a:spcBef>
                <a:spcPts val="0"/>
              </a:spcBef>
              <a:buSzPts val="1600"/>
              <a:buNone/>
              <a:defRPr/>
            </a:lvl2pPr>
            <a:lvl3pPr lvl="2">
              <a:spcBef>
                <a:spcPts val="0"/>
              </a:spcBef>
              <a:buSzPts val="1600"/>
              <a:buNone/>
              <a:defRPr/>
            </a:lvl3pPr>
            <a:lvl4pPr lvl="3">
              <a:spcBef>
                <a:spcPts val="0"/>
              </a:spcBef>
              <a:buSzPts val="1600"/>
              <a:buNone/>
              <a:defRPr/>
            </a:lvl4pPr>
            <a:lvl5pPr lvl="4">
              <a:spcBef>
                <a:spcPts val="0"/>
              </a:spcBef>
              <a:buSzPts val="1600"/>
              <a:buNone/>
              <a:defRPr/>
            </a:lvl5pPr>
            <a:lvl6pPr lvl="5">
              <a:spcBef>
                <a:spcPts val="0"/>
              </a:spcBef>
              <a:buSzPts val="1600"/>
              <a:buNone/>
              <a:defRPr/>
            </a:lvl6pPr>
            <a:lvl7pPr lvl="6">
              <a:spcBef>
                <a:spcPts val="0"/>
              </a:spcBef>
              <a:buSzPts val="1600"/>
              <a:buNone/>
              <a:defRPr/>
            </a:lvl7pPr>
            <a:lvl8pPr lvl="7">
              <a:spcBef>
                <a:spcPts val="0"/>
              </a:spcBef>
              <a:buSzPts val="1600"/>
              <a:buNone/>
              <a:defRPr/>
            </a:lvl8pPr>
            <a:lvl9pPr lvl="8">
              <a:spcBef>
                <a:spcPts val="0"/>
              </a:spcBef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en" sz="10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50000"/>
              </a:lnSpc>
              <a:spcBef>
                <a:spcPts val="60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>
              <a:lnSpc>
                <a:spcPct val="150000"/>
              </a:lnSpc>
              <a:spcBef>
                <a:spcPts val="48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>
              <a:lnSpc>
                <a:spcPct val="150000"/>
              </a:lnSpc>
              <a:spcBef>
                <a:spcPts val="48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b="1" dirty="0"/>
              <a:t>Reversing Fundamental</a:t>
            </a:r>
            <a:endParaRPr lang="en" b="1" dirty="0"/>
          </a:p>
        </p:txBody>
      </p:sp>
      <p:sp>
        <p:nvSpPr>
          <p:cNvPr id="3" name="텍스트 상자 2"/>
          <p:cNvSpPr txBox="1"/>
          <p:nvPr/>
        </p:nvSpPr>
        <p:spPr>
          <a:xfrm>
            <a:off x="767644" y="3612445"/>
            <a:ext cx="390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2018.01.01 </a:t>
            </a:r>
            <a:r>
              <a:rPr kumimoji="1" lang="ko-KR" altLang="en-US" dirty="0"/>
              <a:t>이승혁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/>
          </p:nvPr>
        </p:nvSpPr>
        <p:spPr>
          <a:xfrm>
            <a:off x="685799" y="3031150"/>
            <a:ext cx="4914901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4.</a:t>
            </a:r>
            <a:br>
              <a:rPr lang="en-US" dirty="0"/>
            </a:br>
            <a:r>
              <a:rPr lang="en-US" dirty="0"/>
              <a:t>Potable Executable (PE)</a:t>
            </a:r>
            <a:endParaRPr lang="en" dirty="0"/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Basic Concept of PE File</a:t>
            </a:r>
            <a:endParaRPr lang="en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2" b="17949"/>
          <a:stretch/>
        </p:blipFill>
        <p:spPr>
          <a:xfrm>
            <a:off x="0" y="0"/>
            <a:ext cx="9144000" cy="2568388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b="1" dirty="0"/>
              <a:t>Potable Executable</a:t>
            </a:r>
            <a:endParaRPr lang="en" b="1" dirty="0"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grpSp>
        <p:nvGrpSpPr>
          <p:cNvPr id="11" name="Shape 565"/>
          <p:cNvGrpSpPr/>
          <p:nvPr/>
        </p:nvGrpSpPr>
        <p:grpSpPr>
          <a:xfrm>
            <a:off x="4397465" y="893968"/>
            <a:ext cx="344178" cy="326020"/>
            <a:chOff x="2583100" y="2973775"/>
            <a:chExt cx="461550" cy="437200"/>
          </a:xfrm>
        </p:grpSpPr>
        <p:sp>
          <p:nvSpPr>
            <p:cNvPr id="12" name="Shape 56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56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9" name="텍스트 상자 18"/>
          <p:cNvSpPr txBox="1"/>
          <p:nvPr/>
        </p:nvSpPr>
        <p:spPr>
          <a:xfrm>
            <a:off x="6183493" y="2333063"/>
            <a:ext cx="1754841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Memory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93575" y="2333064"/>
            <a:ext cx="2824263" cy="307777"/>
            <a:chOff x="593575" y="2333064"/>
            <a:chExt cx="2824263" cy="307777"/>
          </a:xfrm>
        </p:grpSpPr>
        <p:sp>
          <p:nvSpPr>
            <p:cNvPr id="5" name="텍스트 상자 4"/>
            <p:cNvSpPr txBox="1"/>
            <p:nvPr/>
          </p:nvSpPr>
          <p:spPr>
            <a:xfrm>
              <a:off x="593575" y="2333064"/>
              <a:ext cx="1813449" cy="30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High-level</a:t>
              </a:r>
              <a:r>
                <a:rPr kumimoji="1" lang="en-US" altLang="ko-KR" dirty="0"/>
                <a:t> 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Language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5" idx="3"/>
              <a:endCxn id="18" idx="1"/>
            </p:cNvCxnSpPr>
            <p:nvPr/>
          </p:nvCxnSpPr>
          <p:spPr>
            <a:xfrm flipV="1">
              <a:off x="2407024" y="2486952"/>
              <a:ext cx="101081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3417838" y="2333063"/>
            <a:ext cx="2765655" cy="307777"/>
            <a:chOff x="3417838" y="2333063"/>
            <a:chExt cx="2765655" cy="307777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3417838" y="2333063"/>
              <a:ext cx="1754841" cy="307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Machine Code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직선 화살표 연결선 8"/>
            <p:cNvCxnSpPr>
              <a:stCxn id="18" idx="3"/>
              <a:endCxn id="19" idx="1"/>
            </p:cNvCxnSpPr>
            <p:nvPr/>
          </p:nvCxnSpPr>
          <p:spPr>
            <a:xfrm>
              <a:off x="5172679" y="2486952"/>
              <a:ext cx="10108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텍스트 상자 23"/>
          <p:cNvSpPr txBox="1"/>
          <p:nvPr/>
        </p:nvSpPr>
        <p:spPr>
          <a:xfrm>
            <a:off x="2407024" y="1685710"/>
            <a:ext cx="1010814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Compiler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>
            <a:stCxn id="24" idx="2"/>
          </p:cNvCxnSpPr>
          <p:nvPr/>
        </p:nvCxnSpPr>
        <p:spPr>
          <a:xfrm>
            <a:off x="2912431" y="1993487"/>
            <a:ext cx="0" cy="4934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/>
          <p:nvPr/>
        </p:nvSpPr>
        <p:spPr>
          <a:xfrm>
            <a:off x="5172679" y="1685709"/>
            <a:ext cx="1010814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Loader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30" idx="2"/>
          </p:cNvCxnSpPr>
          <p:nvPr/>
        </p:nvCxnSpPr>
        <p:spPr>
          <a:xfrm>
            <a:off x="5678086" y="1993486"/>
            <a:ext cx="0" cy="493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상자 34"/>
          <p:cNvSpPr txBox="1"/>
          <p:nvPr/>
        </p:nvSpPr>
        <p:spPr>
          <a:xfrm>
            <a:off x="3573621" y="3009748"/>
            <a:ext cx="144327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PE Structure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35" idx="0"/>
            <a:endCxn id="18" idx="2"/>
          </p:cNvCxnSpPr>
          <p:nvPr/>
        </p:nvCxnSpPr>
        <p:spPr>
          <a:xfrm flipV="1">
            <a:off x="4295258" y="2640840"/>
            <a:ext cx="1" cy="368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7060913" y="1831927"/>
            <a:ext cx="1489262" cy="408291"/>
            <a:chOff x="7060913" y="1831927"/>
            <a:chExt cx="1489262" cy="408291"/>
          </a:xfrm>
        </p:grpSpPr>
        <p:grpSp>
          <p:nvGrpSpPr>
            <p:cNvPr id="37" name="그룹 36"/>
            <p:cNvGrpSpPr/>
            <p:nvPr/>
          </p:nvGrpSpPr>
          <p:grpSpPr>
            <a:xfrm>
              <a:off x="7633109" y="1831927"/>
              <a:ext cx="917066" cy="408291"/>
              <a:chOff x="7444154" y="1681554"/>
              <a:chExt cx="917066" cy="408291"/>
            </a:xfrm>
          </p:grpSpPr>
          <p:sp>
            <p:nvSpPr>
              <p:cNvPr id="45" name="텍스트 상자 44"/>
              <p:cNvSpPr txBox="1"/>
              <p:nvPr/>
            </p:nvSpPr>
            <p:spPr>
              <a:xfrm>
                <a:off x="7548880" y="1777913"/>
                <a:ext cx="812340" cy="3119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/>
                  <a:t>DLLs</a:t>
                </a:r>
                <a:endParaRPr kumimoji="1" lang="ko-KR" altLang="en-US" dirty="0"/>
              </a:p>
            </p:txBody>
          </p:sp>
          <p:sp>
            <p:nvSpPr>
              <p:cNvPr id="44" name="텍스트 상자 43"/>
              <p:cNvSpPr txBox="1"/>
              <p:nvPr/>
            </p:nvSpPr>
            <p:spPr>
              <a:xfrm>
                <a:off x="7513626" y="1744298"/>
                <a:ext cx="812340" cy="3119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/>
                  <a:t>DLLs</a:t>
                </a:r>
                <a:endParaRPr kumimoji="1" lang="ko-KR" altLang="en-US" dirty="0"/>
              </a:p>
            </p:txBody>
          </p:sp>
          <p:sp>
            <p:nvSpPr>
              <p:cNvPr id="43" name="텍스트 상자 42"/>
              <p:cNvSpPr txBox="1"/>
              <p:nvPr/>
            </p:nvSpPr>
            <p:spPr>
              <a:xfrm>
                <a:off x="7478372" y="1708822"/>
                <a:ext cx="812340" cy="3119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/>
                  <a:t>DLLs</a:t>
                </a:r>
                <a:endParaRPr kumimoji="1" lang="ko-KR" altLang="en-US" dirty="0"/>
              </a:p>
            </p:txBody>
          </p:sp>
          <p:sp>
            <p:nvSpPr>
              <p:cNvPr id="36" name="텍스트 상자 35"/>
              <p:cNvSpPr txBox="1"/>
              <p:nvPr/>
            </p:nvSpPr>
            <p:spPr>
              <a:xfrm>
                <a:off x="7444154" y="1681554"/>
                <a:ext cx="812340" cy="3119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/>
                  <a:t>DLLs</a:t>
                </a:r>
                <a:endParaRPr kumimoji="1" lang="ko-KR" altLang="en-US" dirty="0"/>
              </a:p>
            </p:txBody>
          </p:sp>
        </p:grpSp>
        <p:cxnSp>
          <p:nvCxnSpPr>
            <p:cNvPr id="39" name="직선 연결선[R] 38"/>
            <p:cNvCxnSpPr>
              <a:stCxn id="36" idx="1"/>
            </p:cNvCxnSpPr>
            <p:nvPr/>
          </p:nvCxnSpPr>
          <p:spPr>
            <a:xfrm flipH="1">
              <a:off x="7060913" y="1987893"/>
              <a:ext cx="57219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직선 화살표 연결선 41"/>
          <p:cNvCxnSpPr>
            <a:endCxn id="19" idx="0"/>
          </p:cNvCxnSpPr>
          <p:nvPr/>
        </p:nvCxnSpPr>
        <p:spPr>
          <a:xfrm>
            <a:off x="7060913" y="1987893"/>
            <a:ext cx="1" cy="34517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72233" y="1414223"/>
            <a:ext cx="8780929" cy="2709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3573621" y="3009748"/>
            <a:ext cx="144327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PE Structure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텍스트 상자 56"/>
          <p:cNvSpPr txBox="1"/>
          <p:nvPr/>
        </p:nvSpPr>
        <p:spPr>
          <a:xfrm>
            <a:off x="591737" y="2296799"/>
            <a:ext cx="1443274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Header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텍스트 상자 57"/>
          <p:cNvSpPr txBox="1"/>
          <p:nvPr/>
        </p:nvSpPr>
        <p:spPr>
          <a:xfrm>
            <a:off x="591737" y="2604576"/>
            <a:ext cx="1443274" cy="116955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Body</a:t>
            </a: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텍스트 상자 47"/>
          <p:cNvSpPr txBox="1"/>
          <p:nvPr/>
        </p:nvSpPr>
        <p:spPr>
          <a:xfrm>
            <a:off x="2615217" y="2296799"/>
            <a:ext cx="1445020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Rule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텍스트 상자 59"/>
          <p:cNvSpPr txBox="1"/>
          <p:nvPr/>
        </p:nvSpPr>
        <p:spPr>
          <a:xfrm>
            <a:off x="2615217" y="3035462"/>
            <a:ext cx="1445020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1"/>
                </a:solidFill>
              </a:rPr>
              <a:t>Machine Code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/>
          <p:cNvCxnSpPr>
            <a:stCxn id="57" idx="3"/>
            <a:endCxn id="48" idx="1"/>
          </p:cNvCxnSpPr>
          <p:nvPr/>
        </p:nvCxnSpPr>
        <p:spPr>
          <a:xfrm>
            <a:off x="2035011" y="2450688"/>
            <a:ext cx="5802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58" idx="3"/>
            <a:endCxn id="60" idx="1"/>
          </p:cNvCxnSpPr>
          <p:nvPr/>
        </p:nvCxnSpPr>
        <p:spPr>
          <a:xfrm flipV="1">
            <a:off x="2035011" y="3189351"/>
            <a:ext cx="58020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텍스트 상자 60"/>
          <p:cNvSpPr txBox="1"/>
          <p:nvPr/>
        </p:nvSpPr>
        <p:spPr>
          <a:xfrm>
            <a:off x="7079653" y="2297685"/>
            <a:ext cx="1382827" cy="104644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round/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ko-KR" dirty="0"/>
              <a:t>OS</a:t>
            </a:r>
          </a:p>
        </p:txBody>
      </p:sp>
      <p:sp>
        <p:nvSpPr>
          <p:cNvPr id="68" name="텍스트 상자 67"/>
          <p:cNvSpPr txBox="1"/>
          <p:nvPr/>
        </p:nvSpPr>
        <p:spPr>
          <a:xfrm>
            <a:off x="5065160" y="2296798"/>
            <a:ext cx="1445020" cy="30777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Reference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텍스트 상자 68"/>
          <p:cNvSpPr txBox="1"/>
          <p:nvPr/>
        </p:nvSpPr>
        <p:spPr>
          <a:xfrm>
            <a:off x="5069672" y="3035461"/>
            <a:ext cx="1445020" cy="30777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Execute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3" name="직선 연결선[R] 62"/>
          <p:cNvCxnSpPr>
            <a:stCxn id="68" idx="3"/>
          </p:cNvCxnSpPr>
          <p:nvPr/>
        </p:nvCxnSpPr>
        <p:spPr>
          <a:xfrm flipV="1">
            <a:off x="6510180" y="2450686"/>
            <a:ext cx="569473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[R] 64"/>
          <p:cNvCxnSpPr>
            <a:stCxn id="69" idx="3"/>
          </p:cNvCxnSpPr>
          <p:nvPr/>
        </p:nvCxnSpPr>
        <p:spPr>
          <a:xfrm flipV="1">
            <a:off x="6514692" y="3189349"/>
            <a:ext cx="564961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68" idx="1"/>
            <a:endCxn id="48" idx="3"/>
          </p:cNvCxnSpPr>
          <p:nvPr/>
        </p:nvCxnSpPr>
        <p:spPr>
          <a:xfrm flipH="1">
            <a:off x="4060237" y="2450687"/>
            <a:ext cx="1004923" cy="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9" idx="1"/>
            <a:endCxn id="60" idx="3"/>
          </p:cNvCxnSpPr>
          <p:nvPr/>
        </p:nvCxnSpPr>
        <p:spPr>
          <a:xfrm flipH="1">
            <a:off x="4060237" y="3189350"/>
            <a:ext cx="1009435" cy="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79089" y="1552722"/>
            <a:ext cx="8780929" cy="2709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텍스트 상자 79"/>
          <p:cNvSpPr txBox="1"/>
          <p:nvPr/>
        </p:nvSpPr>
        <p:spPr>
          <a:xfrm>
            <a:off x="591737" y="2294347"/>
            <a:ext cx="1443274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Header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텍스트 상자 81"/>
          <p:cNvSpPr txBox="1"/>
          <p:nvPr/>
        </p:nvSpPr>
        <p:spPr>
          <a:xfrm>
            <a:off x="2208216" y="1644790"/>
            <a:ext cx="1443274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PE Header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84" name="텍스트 상자 83"/>
          <p:cNvSpPr txBox="1"/>
          <p:nvPr/>
        </p:nvSpPr>
        <p:spPr>
          <a:xfrm>
            <a:off x="2190433" y="3255217"/>
            <a:ext cx="1443274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Section Data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텍스트 상자 82"/>
          <p:cNvSpPr txBox="1"/>
          <p:nvPr/>
        </p:nvSpPr>
        <p:spPr>
          <a:xfrm>
            <a:off x="2190301" y="3252523"/>
            <a:ext cx="1443274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Section Header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118499"/>
              </p:ext>
            </p:extLst>
          </p:nvPr>
        </p:nvGraphicFramePr>
        <p:xfrm>
          <a:off x="3948704" y="1422892"/>
          <a:ext cx="2794206" cy="30480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2794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IMAGE_DOS_HEADER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MS-DOS Stub Program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IMAGE_NT_HEADERS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Signature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IMAGE_FILE_HEADER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IMAGE_OPTIONAL_HEADER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SECTION HEADER 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SECTION HEADER 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SECTION DATA 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3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SECTION DATA 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9" name="왼쪽 대괄호[L] 78"/>
          <p:cNvSpPr/>
          <p:nvPr/>
        </p:nvSpPr>
        <p:spPr>
          <a:xfrm>
            <a:off x="3859306" y="1422892"/>
            <a:ext cx="89398" cy="1831777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왼쪽 대괄호[L] 84"/>
          <p:cNvSpPr/>
          <p:nvPr/>
        </p:nvSpPr>
        <p:spPr>
          <a:xfrm>
            <a:off x="3858304" y="3252523"/>
            <a:ext cx="90268" cy="616448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2" name="왼쪽 대괄호[L] 91"/>
          <p:cNvSpPr/>
          <p:nvPr/>
        </p:nvSpPr>
        <p:spPr>
          <a:xfrm>
            <a:off x="3862166" y="3862247"/>
            <a:ext cx="90268" cy="616448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왼쪽 대괄호[L] 85"/>
          <p:cNvSpPr/>
          <p:nvPr/>
        </p:nvSpPr>
        <p:spPr>
          <a:xfrm>
            <a:off x="2117912" y="1798678"/>
            <a:ext cx="72882" cy="1607733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8" name="직선 연결선[R] 87"/>
          <p:cNvCxnSpPr>
            <a:stCxn id="80" idx="3"/>
          </p:cNvCxnSpPr>
          <p:nvPr/>
        </p:nvCxnSpPr>
        <p:spPr>
          <a:xfrm flipV="1">
            <a:off x="2035011" y="2448235"/>
            <a:ext cx="86538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/>
          <p:cNvCxnSpPr>
            <a:stCxn id="82" idx="3"/>
          </p:cNvCxnSpPr>
          <p:nvPr/>
        </p:nvCxnSpPr>
        <p:spPr>
          <a:xfrm flipV="1">
            <a:off x="3651490" y="1796226"/>
            <a:ext cx="206814" cy="2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/>
          <p:cNvCxnSpPr/>
          <p:nvPr/>
        </p:nvCxnSpPr>
        <p:spPr>
          <a:xfrm>
            <a:off x="3643076" y="3420592"/>
            <a:ext cx="2152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/>
          <p:cNvCxnSpPr/>
          <p:nvPr/>
        </p:nvCxnSpPr>
        <p:spPr>
          <a:xfrm>
            <a:off x="3647216" y="4019922"/>
            <a:ext cx="211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15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3.95062E-6 L -0.32622 -0.19845 " pathEditMode="fixed" rAng="0" ptsTypes="AA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99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00"/>
                            </p:stCondLst>
                            <p:childTnLst>
                              <p:par>
                                <p:cTn id="1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32099E-6 L 0.00018 0.11883 " pathEditMode="fixed" rAng="0" ptsTypes="AA">
                                      <p:cBhvr>
                                        <p:cTn id="1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"/>
                            </p:stCondLst>
                            <p:childTnLst>
                              <p:par>
                                <p:cTn id="1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30" grpId="0" animBg="1"/>
      <p:bldP spid="35" grpId="0" animBg="1"/>
      <p:bldP spid="35" grpId="1" animBg="1"/>
      <p:bldP spid="47" grpId="0" animBg="1"/>
      <p:bldP spid="52" grpId="0" animBg="1"/>
      <p:bldP spid="52" grpId="1" animBg="1"/>
      <p:bldP spid="57" grpId="0" animBg="1"/>
      <p:bldP spid="58" grpId="0" animBg="1"/>
      <p:bldP spid="48" grpId="0" animBg="1"/>
      <p:bldP spid="60" grpId="0" animBg="1"/>
      <p:bldP spid="61" grpId="0" animBg="1"/>
      <p:bldP spid="68" grpId="0" animBg="1"/>
      <p:bldP spid="69" grpId="0" animBg="1"/>
      <p:bldP spid="81" grpId="0" animBg="1"/>
      <p:bldP spid="80" grpId="0" animBg="1"/>
      <p:bldP spid="82" grpId="0" animBg="1"/>
      <p:bldP spid="84" grpId="0" animBg="1"/>
      <p:bldP spid="84" grpId="1" animBg="1"/>
      <p:bldP spid="83" grpId="0" animBg="1"/>
      <p:bldP spid="79" grpId="0" animBg="1"/>
      <p:bldP spid="85" grpId="0" animBg="1"/>
      <p:bldP spid="92" grpId="0" animBg="1"/>
      <p:bldP spid="8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ko-KR" dirty="0"/>
              <a:t>5</a:t>
            </a:r>
            <a:r>
              <a:rPr lang="en" dirty="0"/>
              <a:t>.</a:t>
            </a:r>
            <a:br>
              <a:rPr lang="en" dirty="0"/>
            </a:br>
            <a:r>
              <a:rPr lang="en" dirty="0"/>
              <a:t>Assembly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With Short Assembly Example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" b="44443"/>
          <a:stretch/>
        </p:blipFill>
        <p:spPr>
          <a:xfrm>
            <a:off x="0" y="0"/>
            <a:ext cx="9144000" cy="2669242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0954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27000" lvl="0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 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B58E3E-24AA-084A-B561-35A9F2AE1C28}"/>
              </a:ext>
            </a:extLst>
          </p:cNvPr>
          <p:cNvGrpSpPr/>
          <p:nvPr/>
        </p:nvGrpSpPr>
        <p:grpSpPr>
          <a:xfrm>
            <a:off x="1907185" y="1413460"/>
            <a:ext cx="5318990" cy="3075795"/>
            <a:chOff x="1907185" y="1413460"/>
            <a:chExt cx="5318990" cy="3075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7DA912-1B69-144A-8E6A-4795FA1E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185" y="3384355"/>
              <a:ext cx="5318990" cy="11049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A178FF-37D1-4A40-A14C-1E7027275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7575" y="1413460"/>
              <a:ext cx="5308600" cy="1993900"/>
            </a:xfrm>
            <a:prstGeom prst="rect">
              <a:avLst/>
            </a:prstGeom>
          </p:spPr>
        </p:pic>
      </p:grpSp>
      <p:grpSp>
        <p:nvGrpSpPr>
          <p:cNvPr id="15" name="Shape 565">
            <a:extLst>
              <a:ext uri="{FF2B5EF4-FFF2-40B4-BE49-F238E27FC236}">
                <a16:creationId xmlns:a16="http://schemas.microsoft.com/office/drawing/2014/main" id="{B667C2E7-D885-4C41-9F84-AAA97B274692}"/>
              </a:ext>
            </a:extLst>
          </p:cNvPr>
          <p:cNvGrpSpPr/>
          <p:nvPr/>
        </p:nvGrpSpPr>
        <p:grpSpPr>
          <a:xfrm>
            <a:off x="4397465" y="893968"/>
            <a:ext cx="344178" cy="326020"/>
            <a:chOff x="2583100" y="2973775"/>
            <a:chExt cx="461550" cy="437200"/>
          </a:xfrm>
        </p:grpSpPr>
        <p:sp>
          <p:nvSpPr>
            <p:cNvPr id="16" name="Shape 566">
              <a:extLst>
                <a:ext uri="{FF2B5EF4-FFF2-40B4-BE49-F238E27FC236}">
                  <a16:creationId xmlns:a16="http://schemas.microsoft.com/office/drawing/2014/main" id="{11B1D942-3458-D443-AAD7-C866F8E67984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Shape 567">
              <a:extLst>
                <a:ext uri="{FF2B5EF4-FFF2-40B4-BE49-F238E27FC236}">
                  <a16:creationId xmlns:a16="http://schemas.microsoft.com/office/drawing/2014/main" id="{FAFF0AD5-6701-5B47-B0EB-57C8E8512A14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60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97"/>
          <p:cNvSpPr txBox="1">
            <a:spLocks noGrp="1"/>
          </p:cNvSpPr>
          <p:nvPr>
            <p:ph type="body" idx="1"/>
          </p:nvPr>
        </p:nvSpPr>
        <p:spPr>
          <a:xfrm>
            <a:off x="605074" y="3383050"/>
            <a:ext cx="2850819" cy="1065623"/>
          </a:xfrm>
          <a:prstGeom prst="rect">
            <a:avLst/>
          </a:prstGeom>
          <a:ln w="25400"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 startAt="4"/>
            </a:pPr>
            <a:r>
              <a:rPr lang="en-US" sz="2000" b="1" dirty="0">
                <a:solidFill>
                  <a:srgbClr val="111111"/>
                </a:solidFill>
              </a:rPr>
              <a:t>Potable Executive</a:t>
            </a:r>
          </a:p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 startAt="4"/>
            </a:pPr>
            <a:r>
              <a:rPr lang="en-US" sz="2000" b="1" dirty="0"/>
              <a:t>Assembly</a:t>
            </a:r>
            <a:endParaRPr lang="en-US" sz="2000" b="1" dirty="0">
              <a:solidFill>
                <a:srgbClr val="111111"/>
              </a:solidFill>
            </a:endParaRPr>
          </a:p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 startAt="4"/>
            </a:pPr>
            <a:r>
              <a:rPr lang="en-US" sz="2000" b="1" dirty="0"/>
              <a:t>Reversing</a:t>
            </a:r>
            <a:endParaRPr lang="en-US" sz="2000" b="1" dirty="0">
              <a:solidFill>
                <a:srgbClr val="111111"/>
              </a:solidFill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INDEX</a:t>
            </a:r>
            <a:endParaRPr lang="en" b="1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593574" y="1940294"/>
            <a:ext cx="2021766" cy="1195975"/>
          </a:xfrm>
          <a:prstGeom prst="rect">
            <a:avLst/>
          </a:prstGeom>
          <a:ln w="25400"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/>
            </a:pPr>
            <a:r>
              <a:rPr lang="en-US" sz="2000" b="1" dirty="0"/>
              <a:t>Structure</a:t>
            </a:r>
          </a:p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/>
            </a:pPr>
            <a:r>
              <a:rPr lang="en-US" sz="2000" b="1" dirty="0"/>
              <a:t>Register</a:t>
            </a:r>
          </a:p>
          <a:p>
            <a:pPr marL="444500" lvl="0" indent="-5143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romanUcPeriod"/>
            </a:pPr>
            <a:r>
              <a:rPr lang="en-US" sz="2000" b="1" dirty="0"/>
              <a:t>Stack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grpSp>
        <p:nvGrpSpPr>
          <p:cNvPr id="12" name="Shape 565"/>
          <p:cNvGrpSpPr/>
          <p:nvPr/>
        </p:nvGrpSpPr>
        <p:grpSpPr>
          <a:xfrm>
            <a:off x="4402347" y="881213"/>
            <a:ext cx="344178" cy="326020"/>
            <a:chOff x="2583100" y="2973775"/>
            <a:chExt cx="461550" cy="437200"/>
          </a:xfrm>
        </p:grpSpPr>
        <p:sp>
          <p:nvSpPr>
            <p:cNvPr id="13" name="Shape 56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6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80931" y="1635010"/>
            <a:ext cx="8169244" cy="307777"/>
            <a:chOff x="380931" y="1635010"/>
            <a:chExt cx="8169244" cy="307777"/>
          </a:xfrm>
        </p:grpSpPr>
        <p:cxnSp>
          <p:nvCxnSpPr>
            <p:cNvPr id="26" name="직선 연결선[R] 25"/>
            <p:cNvCxnSpPr/>
            <p:nvPr/>
          </p:nvCxnSpPr>
          <p:spPr>
            <a:xfrm flipV="1">
              <a:off x="1653988" y="1788898"/>
              <a:ext cx="6896187" cy="136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텍스트 상자 14"/>
            <p:cNvSpPr txBox="1"/>
            <p:nvPr/>
          </p:nvSpPr>
          <p:spPr>
            <a:xfrm>
              <a:off x="380931" y="1635010"/>
              <a:ext cx="1261670" cy="3077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/>
                <a:t>First</a:t>
              </a:r>
              <a:endParaRPr kumimoji="1" lang="ko-KR" altLang="en-US" b="1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80931" y="3075273"/>
            <a:ext cx="8169244" cy="307777"/>
            <a:chOff x="380931" y="2865787"/>
            <a:chExt cx="8169244" cy="307777"/>
          </a:xfrm>
        </p:grpSpPr>
        <p:cxnSp>
          <p:nvCxnSpPr>
            <p:cNvPr id="6" name="직선 연결선[R] 5"/>
            <p:cNvCxnSpPr/>
            <p:nvPr/>
          </p:nvCxnSpPr>
          <p:spPr>
            <a:xfrm flipV="1">
              <a:off x="1653988" y="3019675"/>
              <a:ext cx="6896187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텍스트 상자 27"/>
            <p:cNvSpPr txBox="1"/>
            <p:nvPr/>
          </p:nvSpPr>
          <p:spPr>
            <a:xfrm>
              <a:off x="380931" y="2865787"/>
              <a:ext cx="1261670" cy="3077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/>
                <a:t>Second</a:t>
              </a:r>
              <a:endParaRPr kumimoji="1" lang="ko-KR" alt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3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9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1. </a:t>
            </a:r>
            <a:br>
              <a:rPr lang="en-US" b="1" dirty="0"/>
            </a:br>
            <a:r>
              <a:rPr lang="en-US" b="1" dirty="0"/>
              <a:t>Structure</a:t>
            </a:r>
            <a:endParaRPr lang="en" b="1" dirty="0"/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kumimoji="1" lang="en-US" altLang="ko-KR" dirty="0"/>
              <a:t>Computer Basic Component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88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127747" y="1425388"/>
            <a:ext cx="8861612" cy="3314700"/>
          </a:xfrm>
          <a:prstGeom prst="fra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b="1" dirty="0"/>
              <a:t>Structure</a:t>
            </a:r>
            <a:endParaRPr lang="en" b="1" dirty="0"/>
          </a:p>
        </p:txBody>
      </p:sp>
      <p:sp>
        <p:nvSpPr>
          <p:cNvPr id="74" name="한쪽 모서리가 둥근 사각형 73"/>
          <p:cNvSpPr/>
          <p:nvPr/>
        </p:nvSpPr>
        <p:spPr>
          <a:xfrm>
            <a:off x="309282" y="1583455"/>
            <a:ext cx="8511989" cy="2998565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2" name="텍스트 상자 1"/>
          <p:cNvSpPr txBox="1"/>
          <p:nvPr/>
        </p:nvSpPr>
        <p:spPr>
          <a:xfrm>
            <a:off x="587130" y="2751218"/>
            <a:ext cx="2170323" cy="116955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[CPU]</a:t>
            </a: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96169" y="3489412"/>
            <a:ext cx="482636" cy="10936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3317522" y="2946298"/>
            <a:ext cx="1781735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[MEMORY]</a:t>
            </a: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3631435" y="3275838"/>
            <a:ext cx="1149724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PE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5642797" y="2951726"/>
            <a:ext cx="1781735" cy="95410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[HDD]</a:t>
            </a: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971199" y="3269462"/>
            <a:ext cx="1149724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PE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29709" y="3487350"/>
            <a:ext cx="482636" cy="10936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3631435" y="2473751"/>
            <a:ext cx="1149724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Stack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3631435" y="2163890"/>
            <a:ext cx="1149724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Heap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3631435" y="1859228"/>
            <a:ext cx="1149724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Data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텍스트 상자 32"/>
          <p:cNvSpPr txBox="1"/>
          <p:nvPr/>
        </p:nvSpPr>
        <p:spPr>
          <a:xfrm>
            <a:off x="3631435" y="1562722"/>
            <a:ext cx="1149724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Code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26" idx="2"/>
            <a:endCxn id="11" idx="0"/>
          </p:cNvCxnSpPr>
          <p:nvPr/>
        </p:nvCxnSpPr>
        <p:spPr>
          <a:xfrm>
            <a:off x="4206297" y="2781528"/>
            <a:ext cx="2093" cy="16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4397465" y="4253510"/>
            <a:ext cx="1970284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Loader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꺾인 연결선[E] 19"/>
          <p:cNvCxnSpPr>
            <a:stCxn id="18" idx="1"/>
            <a:endCxn id="12" idx="2"/>
          </p:cNvCxnSpPr>
          <p:nvPr/>
        </p:nvCxnSpPr>
        <p:spPr>
          <a:xfrm rot="10800000">
            <a:off x="4206297" y="3583615"/>
            <a:ext cx="191168" cy="82378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23" idx="2"/>
            <a:endCxn id="18" idx="3"/>
          </p:cNvCxnSpPr>
          <p:nvPr/>
        </p:nvCxnSpPr>
        <p:spPr>
          <a:xfrm rot="5400000">
            <a:off x="6041825" y="3903163"/>
            <a:ext cx="830160" cy="17831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Shape 565"/>
          <p:cNvGrpSpPr/>
          <p:nvPr/>
        </p:nvGrpSpPr>
        <p:grpSpPr>
          <a:xfrm>
            <a:off x="4397465" y="893968"/>
            <a:ext cx="344178" cy="326020"/>
            <a:chOff x="2583100" y="2973775"/>
            <a:chExt cx="461550" cy="437200"/>
          </a:xfrm>
        </p:grpSpPr>
        <p:sp>
          <p:nvSpPr>
            <p:cNvPr id="49" name="Shape 56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" name="Shape 56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0" name="텍스트 상자 39"/>
          <p:cNvSpPr txBox="1"/>
          <p:nvPr/>
        </p:nvSpPr>
        <p:spPr>
          <a:xfrm>
            <a:off x="7670381" y="2735993"/>
            <a:ext cx="1067341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Header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(PE Info)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텍스트 상자 51"/>
          <p:cNvSpPr txBox="1"/>
          <p:nvPr/>
        </p:nvSpPr>
        <p:spPr>
          <a:xfrm>
            <a:off x="7670381" y="3259213"/>
            <a:ext cx="1067341" cy="7386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Body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(PE Code)</a:t>
            </a:r>
          </a:p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연결선[R] 60"/>
          <p:cNvCxnSpPr/>
          <p:nvPr/>
        </p:nvCxnSpPr>
        <p:spPr>
          <a:xfrm flipH="1">
            <a:off x="7120923" y="2735993"/>
            <a:ext cx="543540" cy="5334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[R] 70"/>
          <p:cNvCxnSpPr/>
          <p:nvPr/>
        </p:nvCxnSpPr>
        <p:spPr>
          <a:xfrm>
            <a:off x="7120923" y="3583615"/>
            <a:ext cx="549458" cy="4242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텍스트 상자 74"/>
          <p:cNvSpPr txBox="1"/>
          <p:nvPr/>
        </p:nvSpPr>
        <p:spPr>
          <a:xfrm>
            <a:off x="309282" y="1562722"/>
            <a:ext cx="2448171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Computer Working Process</a:t>
            </a:r>
            <a:endParaRPr kumimoji="1" lang="ko-KR" altLang="en-US" dirty="0"/>
          </a:p>
        </p:txBody>
      </p:sp>
      <p:cxnSp>
        <p:nvCxnSpPr>
          <p:cNvPr id="77" name="직선 연결선[R] 76"/>
          <p:cNvCxnSpPr/>
          <p:nvPr/>
        </p:nvCxnSpPr>
        <p:spPr>
          <a:xfrm flipV="1">
            <a:off x="593575" y="3045759"/>
            <a:ext cx="2163878" cy="67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상자 3"/>
          <p:cNvSpPr txBox="1"/>
          <p:nvPr/>
        </p:nvSpPr>
        <p:spPr>
          <a:xfrm>
            <a:off x="655672" y="3111874"/>
            <a:ext cx="112505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Control Unit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849270" y="3101068"/>
            <a:ext cx="844127" cy="73866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Register</a:t>
            </a:r>
          </a:p>
          <a:p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664076" y="3520978"/>
            <a:ext cx="112505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ALU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1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22" grpId="0" animBg="1"/>
      <p:bldP spid="23" grpId="0" animBg="1"/>
      <p:bldP spid="26" grpId="0" animBg="1"/>
      <p:bldP spid="31" grpId="0" animBg="1"/>
      <p:bldP spid="32" grpId="0" animBg="1"/>
      <p:bldP spid="33" grpId="0" animBg="1"/>
      <p:bldP spid="18" grpId="0" animBg="1"/>
      <p:bldP spid="40" grpId="2" animBg="1"/>
      <p:bldP spid="52" grpId="2" animBg="1"/>
      <p:bldP spid="4" grpId="0" animBg="1"/>
      <p:bldP spid="5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2.</a:t>
            </a:r>
            <a:br>
              <a:rPr lang="en-US" b="1" dirty="0"/>
            </a:br>
            <a:r>
              <a:rPr lang="en-US" b="1" dirty="0"/>
              <a:t>Register</a:t>
            </a:r>
            <a:endParaRPr lang="en" b="1" dirty="0"/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Intel x86 CPU (IA-32)</a:t>
            </a:r>
            <a:endParaRPr lang="en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27"/>
          <a:stretch/>
        </p:blipFill>
        <p:spPr>
          <a:xfrm>
            <a:off x="0" y="0"/>
            <a:ext cx="9144000" cy="2554941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098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6142233" y="967543"/>
            <a:ext cx="2002423" cy="2047667"/>
            <a:chOff x="6643075" y="3664250"/>
            <a:chExt cx="407950" cy="407975"/>
          </a:xfrm>
        </p:grpSpPr>
        <p:sp>
          <p:nvSpPr>
            <p:cNvPr id="143" name="Shape 14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5" name="Shape 145"/>
          <p:cNvGrpSpPr/>
          <p:nvPr/>
        </p:nvGrpSpPr>
        <p:grpSpPr>
          <a:xfrm rot="-600404">
            <a:off x="6024644" y="3282012"/>
            <a:ext cx="823784" cy="841281"/>
            <a:chOff x="576250" y="4319400"/>
            <a:chExt cx="442075" cy="442050"/>
          </a:xfrm>
        </p:grpSpPr>
        <p:sp>
          <p:nvSpPr>
            <p:cNvPr id="146" name="Shape 14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" name="Shape 150"/>
          <p:cNvSpPr/>
          <p:nvPr/>
        </p:nvSpPr>
        <p:spPr>
          <a:xfrm>
            <a:off x="5663433" y="1440438"/>
            <a:ext cx="312968" cy="30561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rot="2735904">
            <a:off x="7723296" y="3007616"/>
            <a:ext cx="480537" cy="45883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8101877" y="2740205"/>
            <a:ext cx="190310" cy="18589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rot="1306190">
            <a:off x="5446310" y="2362537"/>
            <a:ext cx="190860" cy="18534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-50"/>
            <a:ext cx="6858000" cy="5143500"/>
          </a:xfrm>
          <a:prstGeom prst="rect">
            <a:avLst/>
          </a:prstGeom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17957" y="2151210"/>
            <a:ext cx="3393300" cy="676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5200" dirty="0"/>
              <a:t>Register</a:t>
            </a:r>
            <a:endParaRPr lang="en" sz="5200" dirty="0"/>
          </a:p>
        </p:txBody>
      </p:sp>
      <p:sp>
        <p:nvSpPr>
          <p:cNvPr id="19" name="Shape 140"/>
          <p:cNvSpPr txBox="1">
            <a:spLocks/>
          </p:cNvSpPr>
          <p:nvPr/>
        </p:nvSpPr>
        <p:spPr>
          <a:xfrm>
            <a:off x="672169" y="584948"/>
            <a:ext cx="916721" cy="8554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 b="0" i="0" u="none" strike="noStrike" cap="none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5200" dirty="0"/>
              <a:t>E?</a:t>
            </a:r>
            <a:endParaRPr lang="en" sz="5200" dirty="0"/>
          </a:p>
        </p:txBody>
      </p:sp>
      <p:sp>
        <p:nvSpPr>
          <p:cNvPr id="4" name="직사각형 3"/>
          <p:cNvSpPr/>
          <p:nvPr/>
        </p:nvSpPr>
        <p:spPr>
          <a:xfrm>
            <a:off x="3429001" y="685800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429000" y="1753899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431243" y="1243214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496235" y="2844750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435725" y="2272455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495026" y="3299290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481578" y="3726312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466922" y="4231789"/>
            <a:ext cx="134470" cy="214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10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95062E-6 L -0.08385 -0.00031 " pathEditMode="fixed" rAng="0" ptsTypes="AA">
                                      <p:cBhvr>
                                        <p:cTn id="1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9" grpId="1"/>
      <p:bldP spid="4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3. </a:t>
            </a:r>
            <a:br>
              <a:rPr lang="en-US" b="1" dirty="0"/>
            </a:br>
            <a:r>
              <a:rPr lang="en-US" b="1" dirty="0"/>
              <a:t>Stack</a:t>
            </a:r>
            <a:endParaRPr lang="en" b="1" dirty="0"/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Stack and Stack Frame</a:t>
            </a:r>
            <a:endParaRPr lang="en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9" b="38357"/>
          <a:stretch/>
        </p:blipFill>
        <p:spPr>
          <a:xfrm>
            <a:off x="0" y="0"/>
            <a:ext cx="9144000" cy="2554941"/>
          </a:xfrm>
          <a:prstGeom prst="rect">
            <a:avLst/>
          </a:prstGeom>
          <a:effectLst>
            <a:innerShdw blurRad="63500" dist="1016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96137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Stack</a:t>
            </a:r>
            <a:endParaRPr lang="en" b="1" dirty="0"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grpSp>
        <p:nvGrpSpPr>
          <p:cNvPr id="10" name="Shape 565"/>
          <p:cNvGrpSpPr/>
          <p:nvPr/>
        </p:nvGrpSpPr>
        <p:grpSpPr>
          <a:xfrm>
            <a:off x="4397465" y="893968"/>
            <a:ext cx="344178" cy="326020"/>
            <a:chOff x="2583100" y="2973775"/>
            <a:chExt cx="461550" cy="437200"/>
          </a:xfrm>
        </p:grpSpPr>
        <p:sp>
          <p:nvSpPr>
            <p:cNvPr id="11" name="Shape 56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Shape 56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22366"/>
              </p:ext>
            </p:extLst>
          </p:nvPr>
        </p:nvGraphicFramePr>
        <p:xfrm>
          <a:off x="3529689" y="1995178"/>
          <a:ext cx="2073088" cy="27432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20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47981"/>
              </p:ext>
            </p:extLst>
          </p:nvPr>
        </p:nvGraphicFramePr>
        <p:xfrm>
          <a:off x="2427195" y="1995178"/>
          <a:ext cx="1102494" cy="27432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1102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0018FFDC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0018FFE0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0018FFE4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0018FFE8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0018FFEC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0018FFF0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0018FFF4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0018FFF8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0018FFFC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602777" y="2294848"/>
            <a:ext cx="1443481" cy="307777"/>
            <a:chOff x="4995089" y="1994892"/>
            <a:chExt cx="1443481" cy="307777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5362806" y="1994892"/>
              <a:ext cx="1075764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ESP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1"/>
            </p:cNvCxnSpPr>
            <p:nvPr/>
          </p:nvCxnSpPr>
          <p:spPr>
            <a:xfrm flipH="1">
              <a:off x="4995089" y="2148781"/>
              <a:ext cx="367717" cy="24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602777" y="3826946"/>
            <a:ext cx="1443481" cy="307777"/>
            <a:chOff x="5602777" y="1995178"/>
            <a:chExt cx="1443481" cy="307777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5970494" y="1995178"/>
              <a:ext cx="1075764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EBP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5602777" y="2149067"/>
              <a:ext cx="367717" cy="246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2494348" y="1533512"/>
            <a:ext cx="1842328" cy="307777"/>
            <a:chOff x="2494348" y="1533512"/>
            <a:chExt cx="1842328" cy="307777"/>
          </a:xfrm>
        </p:grpSpPr>
        <p:sp>
          <p:nvSpPr>
            <p:cNvPr id="24" name="텍스트 상자 23"/>
            <p:cNvSpPr txBox="1"/>
            <p:nvPr/>
          </p:nvSpPr>
          <p:spPr>
            <a:xfrm>
              <a:off x="2494348" y="1533512"/>
              <a:ext cx="941294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PUSH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직선 연결선[R] 27"/>
            <p:cNvCxnSpPr>
              <a:stCxn id="24" idx="3"/>
            </p:cNvCxnSpPr>
            <p:nvPr/>
          </p:nvCxnSpPr>
          <p:spPr>
            <a:xfrm flipV="1">
              <a:off x="3435642" y="1687400"/>
              <a:ext cx="90103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텍스트 상자 42"/>
          <p:cNvSpPr txBox="1"/>
          <p:nvPr/>
        </p:nvSpPr>
        <p:spPr>
          <a:xfrm>
            <a:off x="5732847" y="1533512"/>
            <a:ext cx="941294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1"/>
                </a:solidFill>
              </a:rPr>
              <a:t>POP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/>
          <p:cNvCxnSpPr>
            <a:endCxn id="43" idx="1"/>
          </p:cNvCxnSpPr>
          <p:nvPr/>
        </p:nvCxnSpPr>
        <p:spPr>
          <a:xfrm>
            <a:off x="4834218" y="1687400"/>
            <a:ext cx="898629" cy="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3529689" y="1405218"/>
            <a:ext cx="80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ESP- 4</a:t>
            </a:r>
            <a:endParaRPr kumimoji="1" lang="ko-KR" altLang="en-US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4831812" y="1416774"/>
            <a:ext cx="80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ESP+ 4</a:t>
            </a:r>
            <a:endParaRPr kumimoji="1" lang="ko-KR" altLang="en-US" dirty="0"/>
          </a:p>
        </p:txBody>
      </p:sp>
      <p:sp>
        <p:nvSpPr>
          <p:cNvPr id="39" name="텍스트 상자 38"/>
          <p:cNvSpPr txBox="1"/>
          <p:nvPr/>
        </p:nvSpPr>
        <p:spPr>
          <a:xfrm>
            <a:off x="248771" y="1569897"/>
            <a:ext cx="1869141" cy="5847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LIFO</a:t>
            </a:r>
            <a:endParaRPr kumimoji="1" lang="ko-KR" altLang="en-US" sz="3200" dirty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26400"/>
              </p:ext>
            </p:extLst>
          </p:nvPr>
        </p:nvGraphicFramePr>
        <p:xfrm>
          <a:off x="3529689" y="2296337"/>
          <a:ext cx="2073088" cy="3048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20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0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" name="직선 화살표 연결선 29"/>
          <p:cNvCxnSpPr/>
          <p:nvPr/>
        </p:nvCxnSpPr>
        <p:spPr>
          <a:xfrm flipH="1">
            <a:off x="4334270" y="1687400"/>
            <a:ext cx="2406" cy="9036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cxnSpLocks/>
          </p:cNvCxnSpPr>
          <p:nvPr/>
        </p:nvCxnSpPr>
        <p:spPr>
          <a:xfrm flipH="1">
            <a:off x="4829406" y="1687400"/>
            <a:ext cx="4812" cy="6089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00052 0.0552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5401 L 0.00034 0.00092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8" grpId="0"/>
      <p:bldP spid="38" grpId="1"/>
      <p:bldP spid="51" grpId="0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b="1" dirty="0"/>
              <a:t>Stack</a:t>
            </a:r>
            <a:endParaRPr lang="en" b="1" dirty="0"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grpSp>
        <p:nvGrpSpPr>
          <p:cNvPr id="10" name="Shape 565"/>
          <p:cNvGrpSpPr/>
          <p:nvPr/>
        </p:nvGrpSpPr>
        <p:grpSpPr>
          <a:xfrm>
            <a:off x="4397465" y="893968"/>
            <a:ext cx="344178" cy="326020"/>
            <a:chOff x="2583100" y="2973775"/>
            <a:chExt cx="461550" cy="437200"/>
          </a:xfrm>
        </p:grpSpPr>
        <p:sp>
          <p:nvSpPr>
            <p:cNvPr id="11" name="Shape 56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Shape 56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6917"/>
              </p:ext>
            </p:extLst>
          </p:nvPr>
        </p:nvGraphicFramePr>
        <p:xfrm>
          <a:off x="3529689" y="1618661"/>
          <a:ext cx="2073088" cy="30480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20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Frame Pointer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Return Address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Parameter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Parameter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039699"/>
              </p:ext>
            </p:extLst>
          </p:nvPr>
        </p:nvGraphicFramePr>
        <p:xfrm>
          <a:off x="2427195" y="1618661"/>
          <a:ext cx="1102494" cy="3048000"/>
        </p:xfrm>
        <a:graphic>
          <a:graphicData uri="http://schemas.openxmlformats.org/drawingml/2006/table">
            <a:tbl>
              <a:tblPr firstRow="1" bandRow="1">
                <a:tableStyleId>{5A5B9FCC-2772-4C02-B582-232D2232EF5B}</a:tableStyleId>
              </a:tblPr>
              <a:tblGrid>
                <a:gridCol w="1102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0018FED8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0018FEDC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0018FEE0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0018FEE4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0018FEE8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0018FEEC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0018FEF0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0018FEF4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0018FEF8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0018FEFC</a:t>
                      </a:r>
                      <a:endParaRPr lang="ko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611413" y="1618661"/>
            <a:ext cx="1443481" cy="307777"/>
            <a:chOff x="5602777" y="1995178"/>
            <a:chExt cx="1443481" cy="307777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5970494" y="1995178"/>
              <a:ext cx="1075764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ESP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1"/>
            </p:cNvCxnSpPr>
            <p:nvPr/>
          </p:nvCxnSpPr>
          <p:spPr>
            <a:xfrm flipH="1">
              <a:off x="5602777" y="2149067"/>
              <a:ext cx="367717" cy="24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611413" y="3141394"/>
            <a:ext cx="1443481" cy="307777"/>
            <a:chOff x="5602777" y="1995178"/>
            <a:chExt cx="1443481" cy="307777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5970494" y="1995178"/>
              <a:ext cx="1075764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/>
                  </a:solidFill>
                </a:rPr>
                <a:t>EBP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5602777" y="2149067"/>
              <a:ext cx="367717" cy="2462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오른쪽 중괄호[R] 1"/>
          <p:cNvSpPr/>
          <p:nvPr/>
        </p:nvSpPr>
        <p:spPr>
          <a:xfrm>
            <a:off x="5602777" y="1618661"/>
            <a:ext cx="282388" cy="1830510"/>
          </a:xfrm>
          <a:prstGeom prst="rightBrace">
            <a:avLst>
              <a:gd name="adj1" fmla="val 8333"/>
              <a:gd name="adj2" fmla="val 503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텍스트 상자 26"/>
          <p:cNvSpPr txBox="1"/>
          <p:nvPr/>
        </p:nvSpPr>
        <p:spPr>
          <a:xfrm>
            <a:off x="5900523" y="2379126"/>
            <a:ext cx="150880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Stack Frame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641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</p:bldLst>
  </p:timing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838</Words>
  <Application>Microsoft Macintosh PowerPoint</Application>
  <PresentationFormat>On-screen Show (16:9)</PresentationFormat>
  <Paragraphs>158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맑은 고딕</vt:lpstr>
      <vt:lpstr>Playfair Display</vt:lpstr>
      <vt:lpstr>Raleway Light</vt:lpstr>
      <vt:lpstr>Arial</vt:lpstr>
      <vt:lpstr>Calibri</vt:lpstr>
      <vt:lpstr>Isabella template</vt:lpstr>
      <vt:lpstr>Reversing Fundamental</vt:lpstr>
      <vt:lpstr>INDEX</vt:lpstr>
      <vt:lpstr>1.  Structure</vt:lpstr>
      <vt:lpstr>Structure</vt:lpstr>
      <vt:lpstr>2. Register</vt:lpstr>
      <vt:lpstr>Register</vt:lpstr>
      <vt:lpstr>3.  Stack</vt:lpstr>
      <vt:lpstr>Stack</vt:lpstr>
      <vt:lpstr>Stack</vt:lpstr>
      <vt:lpstr>4. Potable Executable (PE)</vt:lpstr>
      <vt:lpstr>Potable Executable</vt:lpstr>
      <vt:lpstr>5. Assembly</vt:lpstr>
      <vt:lpstr>This is a slide title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Reversing Fundamental</dc:title>
  <cp:lastModifiedBy>이승혁</cp:lastModifiedBy>
  <cp:revision>66</cp:revision>
  <cp:lastPrinted>2018-01-03T18:34:47Z</cp:lastPrinted>
  <dcterms:modified xsi:type="dcterms:W3CDTF">2018-07-19T04:43:32Z</dcterms:modified>
</cp:coreProperties>
</file>